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90" r:id="rId2"/>
    <p:sldId id="259" r:id="rId3"/>
    <p:sldId id="306" r:id="rId4"/>
    <p:sldId id="301" r:id="rId5"/>
    <p:sldId id="302" r:id="rId6"/>
    <p:sldId id="303" r:id="rId7"/>
    <p:sldId id="292" r:id="rId8"/>
    <p:sldId id="307" r:id="rId9"/>
    <p:sldId id="294" r:id="rId10"/>
    <p:sldId id="304" r:id="rId11"/>
    <p:sldId id="30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AE05BE-3708-5940-BE29-734AFB944FF8}" type="datetimeFigureOut">
              <a:rPr lang="en-US"/>
              <a:pPr>
                <a:defRPr/>
              </a:pPr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F69C6-9D81-9548-8F80-DEEDEA26E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47D5-F7A9-354F-8435-79C37311C326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BDB5-D9FF-FC43-9A2B-92EA9F59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03C-2641-2247-B65E-12E122986E9D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81A2-A49B-F64C-A559-5793C894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7F01-1511-344E-B499-10BFAA1ECC05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7C48-BCA9-FB47-8ADD-C90FCEA0C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EE83-4855-8B4B-91B9-48BEB7469D73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5EFD-B528-6641-AB6D-E22D20BE6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9E07-05B2-0440-993D-D8847AAA0AFB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409A-BAD9-9B47-8CD6-B7848C935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2497-9ED3-E644-B90E-87DE044FB5E6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80D-95BB-2745-A13C-D4111489B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B8F9-CA51-0145-B800-8F91530CFA0B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1318-1E6A-8441-A090-5AD8646F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42AF-063C-DE46-AACA-B034838D78F0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79DD-5100-8C48-A16F-BDFF37164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CC4B-ABBB-7E44-B196-5FD86D97E12C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FE35-17F9-3941-9838-FB5B12F322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29D-00B4-F04B-96A6-3568A9A4B4B3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BC92-163A-2D43-A288-327D1D5B9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595C-B2E6-C34C-80C5-8BB02F70583F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0F9-4B13-834A-81C3-0C5B0CFDE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D19A5F9-6F8E-1A40-8C2B-33F8F6D820AE}" type="datetimeFigureOut">
              <a:rPr lang="en-US" smtClean="0"/>
              <a:pPr>
                <a:defRPr/>
              </a:pPr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B3CAC3-DF0C-CB49-A959-BABE7A45B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images-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228" y="3612331"/>
            <a:ext cx="38147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mages-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582235" y="3664719"/>
            <a:ext cx="264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images-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8986" y="1182224"/>
            <a:ext cx="3745204" cy="280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350" y="-5421"/>
            <a:ext cx="5746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Infectious Diseases</a:t>
            </a:r>
          </a:p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4.5</a:t>
            </a:r>
            <a:endParaRPr lang="en-US" sz="3600" b="1" dirty="0">
              <a:latin typeface="Gill Sans" charset="0"/>
              <a:cs typeface="Gill Sans" charset="0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marL="0" lvl="1" algn="ctr"/>
            <a:endParaRPr lang="en-US" sz="3000" b="1" dirty="0">
              <a:latin typeface="Gill Sans"/>
              <a:cs typeface="Gill Sans"/>
            </a:endParaRPr>
          </a:p>
          <a:p>
            <a:pPr algn="ctr"/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" y="17463"/>
            <a:ext cx="91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073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ea typeface="ＭＳ Ｐゴシック" charset="-128"/>
              </a:rPr>
              <a:t>Wrap </a:t>
            </a:r>
            <a:r>
              <a:rPr lang="en-US" dirty="0" smtClean="0">
                <a:ea typeface="ＭＳ Ｐゴシック" charset="-128"/>
              </a:rPr>
              <a:t>Up</a:t>
            </a:r>
            <a:r>
              <a:rPr lang="en-US" dirty="0">
                <a:ea typeface="ＭＳ Ｐゴシック" charset="-128"/>
              </a:rPr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Influenza has a segmented genome. How might this impact outcomes of the flu vaccine?</a:t>
            </a:r>
            <a:endParaRPr lang="en-US" sz="2800" b="1" dirty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0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charset="-128"/>
              </a:rPr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92" y="1600200"/>
            <a:ext cx="7595743" cy="452596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Complete the homework worksheet with the 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f</a:t>
            </a: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lu vaccine case 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study.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12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Lesson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/>
              <a:t>After finishing today’s lesson, you will be able to</a:t>
            </a:r>
            <a:r>
              <a:rPr lang="en-US" sz="2400" b="1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 marL="0" lvl="1">
              <a:buFont typeface="Arial"/>
              <a:buChar char="•"/>
              <a:defRPr/>
            </a:pPr>
            <a:r>
              <a:rPr lang="en-US" sz="2400" b="1" dirty="0"/>
              <a:t> </a:t>
            </a:r>
            <a:r>
              <a:rPr lang="en-US" sz="2400" b="1" dirty="0" smtClean="0"/>
              <a:t>explain how pathogenic viruses constantly adapt. </a:t>
            </a:r>
          </a:p>
          <a:p>
            <a:pPr marL="0" lvl="1" indent="0">
              <a:buNone/>
              <a:defRPr/>
            </a:pPr>
            <a:endParaRPr lang="en-US" sz="2400" b="1" dirty="0"/>
          </a:p>
          <a:p>
            <a:pPr marL="0" lvl="1">
              <a:buFont typeface="Arial"/>
              <a:buChar char="•"/>
              <a:defRPr/>
            </a:pPr>
            <a:r>
              <a:rPr lang="en-US" sz="2400" b="1" dirty="0" smtClean="0"/>
              <a:t> compare and contrast antigenic drift and shift.</a:t>
            </a:r>
          </a:p>
          <a:p>
            <a:pPr marL="0" lvl="1">
              <a:buFont typeface="Arial"/>
              <a:buChar char="•"/>
              <a:defRPr/>
            </a:pPr>
            <a:endParaRPr lang="en-US" sz="2400" b="1" dirty="0"/>
          </a:p>
          <a:p>
            <a:pPr marL="0" lvl="1">
              <a:buFont typeface="Arial"/>
              <a:buChar char="•"/>
              <a:defRPr/>
            </a:pPr>
            <a:r>
              <a:rPr lang="en-US" sz="2400" b="1" dirty="0"/>
              <a:t>r</a:t>
            </a:r>
            <a:r>
              <a:rPr lang="en-US" sz="2400" b="1" dirty="0" smtClean="0"/>
              <a:t>elate the </a:t>
            </a:r>
            <a:r>
              <a:rPr lang="en-US" sz="2400" b="1" dirty="0"/>
              <a:t>concepts of antigenic drift and shift </a:t>
            </a:r>
            <a:r>
              <a:rPr lang="en-US" sz="2400" b="1" dirty="0" smtClean="0"/>
              <a:t>to flu vaccines. </a:t>
            </a:r>
            <a:endParaRPr lang="en-US" sz="2400" b="1" dirty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marL="0" lvl="1" indent="0">
              <a:buNone/>
              <a:defRPr/>
            </a:pPr>
            <a:endParaRPr lang="en-US" sz="1500" dirty="0" smtClean="0"/>
          </a:p>
          <a:p>
            <a:pPr marL="0" lvl="1" indent="0">
              <a:buNone/>
              <a:defRPr/>
            </a:pPr>
            <a:endParaRPr lang="en-US" sz="1500" dirty="0" smtClean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>
              <a:buFont typeface="Arial"/>
              <a:buNone/>
              <a:defRPr/>
            </a:pPr>
            <a:endParaRPr lang="en-US" sz="2400" b="1" u="sng" dirty="0" smtClean="0"/>
          </a:p>
          <a:p>
            <a:pPr marL="0" indent="0"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278"/>
            <a:ext cx="8229600" cy="4770107"/>
          </a:xfrm>
        </p:spPr>
        <p:txBody>
          <a:bodyPr/>
          <a:lstStyle/>
          <a:p>
            <a:pPr lvl="0">
              <a:defRPr/>
            </a:pPr>
            <a:r>
              <a:rPr lang="en-US" sz="2800" b="1" dirty="0">
                <a:ea typeface="ＭＳ Ｐゴシック" charset="-128"/>
                <a:cs typeface="Calibri"/>
              </a:rPr>
              <a:t>Brainstorm: The 1918 flu appeared suddenly and killed millions of people. Where does such a virus come from? 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Viruses, like bacterial pathogens, mutate randomly every time they replicate. </a:t>
            </a:r>
          </a:p>
          <a:p>
            <a:pPr lvl="2">
              <a:defRPr/>
            </a:pPr>
            <a:r>
              <a:rPr lang="en-US" dirty="0">
                <a:cs typeface="Calibri"/>
              </a:rPr>
              <a:t>The mutation can have no effect.</a:t>
            </a:r>
          </a:p>
          <a:p>
            <a:pPr lvl="2"/>
            <a:r>
              <a:rPr lang="en-US" dirty="0">
                <a:cs typeface="Calibri"/>
              </a:rPr>
              <a:t>The mutation can produce a virus that is defective in some way.</a:t>
            </a:r>
          </a:p>
          <a:p>
            <a:pPr lvl="2"/>
            <a:r>
              <a:rPr lang="en-US" dirty="0">
                <a:cs typeface="Calibri"/>
              </a:rPr>
              <a:t>The mutation can help the virus cause worse disease or spread better.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6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Influenza </a:t>
            </a:r>
            <a:r>
              <a:rPr lang="en-US" dirty="0"/>
              <a:t>life-cycle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105"/>
            <a:ext cx="8229600" cy="4272058"/>
          </a:xfrm>
        </p:spPr>
        <p:txBody>
          <a:bodyPr/>
          <a:lstStyle/>
          <a:p>
            <a:r>
              <a:rPr lang="en-US" sz="2800" b="1" dirty="0" smtClean="0"/>
              <a:t>Study the diagram on the flu virus replication and fill in the diagram in your worksheet.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42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482682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When a virus infects a cell and uses it to make new viruses, are the new viruses completely identical to the infecting virus? Why or why not?</a:t>
            </a:r>
          </a:p>
          <a:p>
            <a:pPr marL="857250" lvl="1" indent="-457200"/>
            <a:r>
              <a:rPr lang="en-US" dirty="0" smtClean="0">
                <a:solidFill>
                  <a:srgbClr val="0000FF"/>
                </a:solidFill>
              </a:rPr>
              <a:t>Every </a:t>
            </a:r>
            <a:r>
              <a:rPr lang="en-US" dirty="0">
                <a:solidFill>
                  <a:srgbClr val="0000FF"/>
                </a:solidFill>
              </a:rPr>
              <a:t>time a viruses replicates in a host cell there are small or major changes in its genome.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</a:t>
            </a:r>
            <a:r>
              <a:rPr lang="en-US" sz="2800" dirty="0"/>
              <a:t>changes happen, what is their effect</a:t>
            </a:r>
            <a:r>
              <a:rPr lang="en-US" sz="2800" dirty="0" smtClean="0"/>
              <a:t>?</a:t>
            </a:r>
          </a:p>
          <a:p>
            <a:pPr marL="914400" lvl="1" indent="-514350"/>
            <a:r>
              <a:rPr lang="en-US" dirty="0">
                <a:solidFill>
                  <a:srgbClr val="0000FF"/>
                </a:solidFill>
              </a:rPr>
              <a:t>Sometimes the changes do nothing, other times the changes lead to less or more virulent viruses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12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charset="-128"/>
              </a:rPr>
              <a:t>Activity II: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Modeling Antigenic Shift </a:t>
            </a:r>
            <a:r>
              <a:rPr lang="en-US" dirty="0">
                <a:ea typeface="ＭＳ Ｐゴシック" charset="-128"/>
              </a:rPr>
              <a:t>and </a:t>
            </a:r>
            <a:r>
              <a:rPr lang="en-US" dirty="0" smtClean="0">
                <a:ea typeface="ＭＳ Ｐゴシック" charset="-128"/>
              </a:rPr>
              <a:t>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endParaRPr lang="en-US" sz="3000" b="1" dirty="0" smtClean="0">
              <a:ea typeface="ＭＳ Ｐゴシック" charset="-128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b="1" dirty="0" smtClean="0">
                <a:ea typeface="ＭＳ Ｐゴシック" charset="-128"/>
              </a:rPr>
              <a:t>Do </a:t>
            </a:r>
            <a:r>
              <a:rPr lang="en-US" b="1" dirty="0">
                <a:ea typeface="ＭＳ Ｐゴシック" charset="-128"/>
              </a:rPr>
              <a:t>the activity and answer the questions on your worksheet.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815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Antigenic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drift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 and Antigenic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shift </a:t>
            </a:r>
          </a:p>
        </p:txBody>
      </p:sp>
      <p:pic>
        <p:nvPicPr>
          <p:cNvPr id="3" name="Picture 2" descr="Shift vs dri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24536"/>
            <a:ext cx="691197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06761" y="5768979"/>
            <a:ext cx="3780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Only some viruses can do this because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requires a </a:t>
            </a:r>
            <a:r>
              <a:rPr lang="en-US" u="sng" dirty="0">
                <a:solidFill>
                  <a:srgbClr val="FF0000"/>
                </a:solidFill>
                <a:latin typeface="+mn-lt"/>
              </a:rPr>
              <a:t>segmented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genome!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38" y="403157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proteins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16013" y="3612395"/>
            <a:ext cx="252582" cy="530146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6013" y="3489105"/>
            <a:ext cx="657564" cy="653436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7341" y="91871"/>
            <a:ext cx="89866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Viruses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 with </a:t>
            </a:r>
            <a:r>
              <a:rPr lang="en-US" sz="3600" b="1" dirty="0">
                <a:latin typeface="Gill Sans"/>
                <a:ea typeface="ＭＳ Ｐゴシック" charset="-128"/>
                <a:cs typeface="Gill Sans"/>
              </a:rPr>
              <a:t>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on-segmented </a:t>
            </a:r>
            <a:r>
              <a:rPr lang="en-US" sz="3600" b="1" dirty="0">
                <a:latin typeface="Gill Sans"/>
                <a:ea typeface="ＭＳ Ｐゴシック" charset="-128"/>
                <a:cs typeface="Gill Sans"/>
              </a:rPr>
              <a:t>genomes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2653" y="5774651"/>
            <a:ext cx="332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New viruses A: </a:t>
            </a:r>
            <a:r>
              <a:rPr lang="en-US" dirty="0" smtClean="0"/>
              <a:t>same as infecting</a:t>
            </a:r>
          </a:p>
          <a:p>
            <a:r>
              <a:rPr lang="en-US" dirty="0" smtClean="0"/>
              <a:t>Virus 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31125" y="5751317"/>
            <a:ext cx="371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New viruses B: </a:t>
            </a:r>
            <a:r>
              <a:rPr lang="en-US" dirty="0" smtClean="0"/>
              <a:t>same as infecting</a:t>
            </a:r>
          </a:p>
          <a:p>
            <a:r>
              <a:rPr lang="en-US" dirty="0" smtClean="0"/>
              <a:t>Virus B</a:t>
            </a:r>
          </a:p>
        </p:txBody>
      </p:sp>
      <p:pic>
        <p:nvPicPr>
          <p:cNvPr id="49" name="Picture 48" descr="Shift_drift_AB_ke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27" y="1307450"/>
            <a:ext cx="5674912" cy="44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latin typeface="Gill Sans"/>
                <a:ea typeface="ＭＳ Ｐゴシック" charset="-128"/>
                <a:cs typeface="Gill Sans"/>
              </a:rPr>
              <a:t>Viruses </a:t>
            </a:r>
            <a:r>
              <a:rPr lang="en-US" sz="3600" b="1" dirty="0">
                <a:latin typeface="Gill Sans"/>
                <a:ea typeface="ＭＳ Ｐゴシック" charset="-128"/>
                <a:cs typeface="Gill Sans"/>
              </a:rPr>
              <a:t>with </a:t>
            </a:r>
            <a:r>
              <a:rPr lang="en-US" sz="3600" b="1" dirty="0" smtClean="0">
                <a:latin typeface="Gill Sans"/>
                <a:ea typeface="ＭＳ Ｐゴシック" charset="-128"/>
                <a:cs typeface="Gill Sans"/>
              </a:rPr>
              <a:t>segmented genomes </a:t>
            </a:r>
            <a:endParaRPr lang="en-US" sz="3600" b="1" dirty="0">
              <a:latin typeface="Gill Sans"/>
              <a:ea typeface="ＭＳ Ｐゴシック" charset="-128"/>
              <a:cs typeface="Gill San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92296" y="5796970"/>
            <a:ext cx="3829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New viruses </a:t>
            </a:r>
            <a:r>
              <a:rPr lang="en-US" u="sng" dirty="0" smtClean="0"/>
              <a:t>C:</a:t>
            </a:r>
            <a:endParaRPr lang="en-US" u="sng" dirty="0"/>
          </a:p>
          <a:p>
            <a:r>
              <a:rPr lang="en-US" dirty="0"/>
              <a:t>g</a:t>
            </a:r>
            <a:r>
              <a:rPr lang="en-US" dirty="0" smtClean="0"/>
              <a:t>enome is a mix of C and D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618920" y="5797848"/>
            <a:ext cx="3402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New viruses D</a:t>
            </a:r>
            <a:r>
              <a:rPr lang="en-US" u="sng" dirty="0" smtClean="0"/>
              <a:t>:</a:t>
            </a:r>
            <a:endParaRPr lang="en-US" u="sng" dirty="0"/>
          </a:p>
          <a:p>
            <a:r>
              <a:rPr lang="en-US" dirty="0"/>
              <a:t>g</a:t>
            </a:r>
            <a:r>
              <a:rPr lang="en-US" dirty="0" smtClean="0"/>
              <a:t>enome is a mix of C and D</a:t>
            </a:r>
            <a:endParaRPr lang="en-US" dirty="0"/>
          </a:p>
        </p:txBody>
      </p:sp>
      <p:pic>
        <p:nvPicPr>
          <p:cNvPr id="74" name="Picture 73" descr="Shift_drift_CD_ke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4" y="1434829"/>
            <a:ext cx="5541660" cy="4362141"/>
          </a:xfrm>
          <a:prstGeom prst="rect">
            <a:avLst/>
          </a:prstGeom>
        </p:spPr>
      </p:pic>
      <p:sp>
        <p:nvSpPr>
          <p:cNvPr id="70" name="TextBox 35"/>
          <p:cNvSpPr txBox="1">
            <a:spLocks noChangeArrowheads="1"/>
          </p:cNvSpPr>
          <p:nvPr/>
        </p:nvSpPr>
        <p:spPr bwMode="auto">
          <a:xfrm>
            <a:off x="3628363" y="2472428"/>
            <a:ext cx="217600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n-lt"/>
              </a:rPr>
              <a:t>C</a:t>
            </a:r>
            <a:r>
              <a:rPr lang="en-US" sz="1600" dirty="0" smtClean="0">
                <a:latin typeface="+mn-lt"/>
              </a:rPr>
              <a:t> and D infect a host cell </a:t>
            </a:r>
            <a:r>
              <a:rPr lang="en-US" sz="1600" u="sng" dirty="0" smtClean="0">
                <a:latin typeface="+mn-lt"/>
              </a:rPr>
              <a:t>at the same time!</a:t>
            </a:r>
            <a:endParaRPr lang="en-US" sz="16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0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12268</TotalTime>
  <Words>280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PowerPoint Presentation</vt:lpstr>
      <vt:lpstr>Lesson Objectives:</vt:lpstr>
      <vt:lpstr>Do Now</vt:lpstr>
      <vt:lpstr>Activity I: Influenza life-cycle diagram </vt:lpstr>
      <vt:lpstr>Discussion</vt:lpstr>
      <vt:lpstr>Activity II: Modeling Antigenic Shift and Drift</vt:lpstr>
      <vt:lpstr>PowerPoint Presentation</vt:lpstr>
      <vt:lpstr>PowerPoint Presentation</vt:lpstr>
      <vt:lpstr>PowerPoint Presentation</vt:lpstr>
      <vt:lpstr>Wrap Up 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83</cp:revision>
  <dcterms:created xsi:type="dcterms:W3CDTF">2014-02-28T16:37:15Z</dcterms:created>
  <dcterms:modified xsi:type="dcterms:W3CDTF">2014-11-12T22:53:30Z</dcterms:modified>
</cp:coreProperties>
</file>